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95" r:id="rId4"/>
    <p:sldId id="262" r:id="rId5"/>
    <p:sldId id="258" r:id="rId6"/>
    <p:sldId id="260" r:id="rId7"/>
    <p:sldId id="297" r:id="rId8"/>
    <p:sldId id="298" r:id="rId9"/>
    <p:sldId id="300" r:id="rId10"/>
    <p:sldId id="299" r:id="rId11"/>
    <p:sldId id="312" r:id="rId12"/>
    <p:sldId id="307" r:id="rId13"/>
    <p:sldId id="308" r:id="rId14"/>
    <p:sldId id="315" r:id="rId15"/>
    <p:sldId id="309" r:id="rId16"/>
    <p:sldId id="301" r:id="rId17"/>
    <p:sldId id="302" r:id="rId18"/>
    <p:sldId id="303" r:id="rId19"/>
    <p:sldId id="304" r:id="rId20"/>
    <p:sldId id="305" r:id="rId21"/>
    <p:sldId id="306" r:id="rId22"/>
    <p:sldId id="313" r:id="rId23"/>
    <p:sldId id="310" r:id="rId24"/>
    <p:sldId id="314" r:id="rId25"/>
    <p:sldId id="316" r:id="rId26"/>
    <p:sldId id="261" r:id="rId27"/>
  </p:sldIdLst>
  <p:sldSz cx="9144000" cy="5143500" type="screen16x9"/>
  <p:notesSz cx="6858000" cy="9144000"/>
  <p:embeddedFontLst>
    <p:embeddedFont>
      <p:font typeface="Parisienne" panose="020B0604020202020204" charset="0"/>
      <p:regular r:id="rId29"/>
    </p:embeddedFont>
    <p:embeddedFont>
      <p:font typeface="Bellota Text" panose="020B0604020202020204" charset="0"/>
      <p:regular r:id="rId30"/>
      <p:bold r:id="rId31"/>
      <p:italic r:id="rId32"/>
      <p:boldItalic r:id="rId33"/>
    </p:embeddedFont>
    <p:embeddedFont>
      <p:font typeface="Vidaloka" panose="020B0604020202020204" charset="0"/>
      <p:regular r:id="rId34"/>
    </p:embeddedFont>
    <p:embeddedFont>
      <p:font typeface="Bellota Text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4C7"/>
    <a:srgbClr val="FFFFFF"/>
    <a:srgbClr val="D7E5C1"/>
    <a:srgbClr val="F2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B4430-2524-4F17-90F3-FB2896347D83}">
  <a:tblStyle styleId="{D5CB4430-2524-4F17-90F3-FB2896347D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6CB284C-9BF5-42FC-AE91-A9D059309DA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8770248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8770248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502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15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877024890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877024890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20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877024890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877024890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7393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8770248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8770248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67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094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01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714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39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89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983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8770248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8770248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936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67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877024890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877024890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4326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c877024890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c877024890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099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8770248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8770248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404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027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654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376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3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547725"/>
            <a:ext cx="2595750" cy="2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25" y="-25"/>
            <a:ext cx="3925575" cy="493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94975" y="1003175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3103500"/>
            <a:ext cx="2633050" cy="2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9750" y="-25"/>
            <a:ext cx="2644250" cy="33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994975" y="2043325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t="6162" b="6171"/>
          <a:stretch/>
        </p:blipFill>
        <p:spPr>
          <a:xfrm>
            <a:off x="1575575" y="0"/>
            <a:ext cx="599284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9" y="4292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" name="Google Shape;23;p4"/>
          <p:cNvGrpSpPr/>
          <p:nvPr/>
        </p:nvGrpSpPr>
        <p:grpSpPr>
          <a:xfrm>
            <a:off x="548700" y="548650"/>
            <a:ext cx="1922400" cy="4045300"/>
            <a:chOff x="548700" y="548650"/>
            <a:chExt cx="1922400" cy="4045300"/>
          </a:xfrm>
        </p:grpSpPr>
        <p:sp>
          <p:nvSpPr>
            <p:cNvPr id="24" name="Google Shape;24;p4"/>
            <p:cNvSpPr/>
            <p:nvPr/>
          </p:nvSpPr>
          <p:spPr>
            <a:xfrm>
              <a:off x="548700" y="2569250"/>
              <a:ext cx="17355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 rot="10800000" flipH="1">
              <a:off x="548700" y="548650"/>
              <a:ext cx="1922400" cy="2024700"/>
            </a:xfrm>
            <a:prstGeom prst="corner">
              <a:avLst>
                <a:gd name="adj1" fmla="val 1210"/>
                <a:gd name="adj2" fmla="val 112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4"/>
          <p:cNvGrpSpPr/>
          <p:nvPr/>
        </p:nvGrpSpPr>
        <p:grpSpPr>
          <a:xfrm>
            <a:off x="6700500" y="548650"/>
            <a:ext cx="1894800" cy="4045300"/>
            <a:chOff x="6700500" y="548650"/>
            <a:chExt cx="1894800" cy="4045300"/>
          </a:xfrm>
        </p:grpSpPr>
        <p:sp>
          <p:nvSpPr>
            <p:cNvPr id="27" name="Google Shape;27;p4"/>
            <p:cNvSpPr/>
            <p:nvPr/>
          </p:nvSpPr>
          <p:spPr>
            <a:xfrm flipH="1">
              <a:off x="6700500" y="2569250"/>
              <a:ext cx="1894800" cy="2024700"/>
            </a:xfrm>
            <a:prstGeom prst="corner">
              <a:avLst>
                <a:gd name="adj1" fmla="val 1210"/>
                <a:gd name="adj2" fmla="val 1045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10800000">
              <a:off x="6956700" y="548650"/>
              <a:ext cx="1638600" cy="2024700"/>
            </a:xfrm>
            <a:prstGeom prst="corner">
              <a:avLst>
                <a:gd name="adj1" fmla="val 1210"/>
                <a:gd name="adj2" fmla="val 1233"/>
              </a:avLst>
            </a:prstGeom>
            <a:gradFill>
              <a:gsLst>
                <a:gs pos="0">
                  <a:schemeClr val="accent5"/>
                </a:gs>
                <a:gs pos="31000">
                  <a:schemeClr val="accent6"/>
                </a:gs>
                <a:gs pos="69000">
                  <a:schemeClr val="accent5"/>
                </a:gs>
                <a:gs pos="100000">
                  <a:schemeClr val="accent6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⊳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4351735" y="554671"/>
            <a:ext cx="440525" cy="3097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chemeClr val="accent5"/>
                    </a:gs>
                    <a:gs pos="31000">
                      <a:schemeClr val="accent6"/>
                    </a:gs>
                    <a:gs pos="69000">
                      <a:schemeClr val="accent5"/>
                    </a:gs>
                    <a:gs pos="100000">
                      <a:schemeClr val="accent6"/>
                    </a:gs>
                  </a:gsLst>
                  <a:lin ang="5400012" scaled="0"/>
                </a:gradFill>
                <a:latin typeface="Parisien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616525"/>
            <a:ext cx="1540475" cy="252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94975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806447" y="1524825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⊳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550" y="0"/>
            <a:ext cx="3161451" cy="198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16650"/>
            <a:ext cx="1481525" cy="202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9375" y="0"/>
            <a:ext cx="3734625" cy="23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gradFill>
            <a:gsLst>
              <a:gs pos="0">
                <a:schemeClr val="accent5"/>
              </a:gs>
              <a:gs pos="31000">
                <a:schemeClr val="accent6"/>
              </a:gs>
              <a:gs pos="69000">
                <a:schemeClr val="accent5"/>
              </a:gs>
              <a:gs pos="100000">
                <a:schemeClr val="accent6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 Watercolor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548700" y="548700"/>
            <a:ext cx="8046600" cy="4046100"/>
          </a:xfrm>
          <a:prstGeom prst="frame">
            <a:avLst>
              <a:gd name="adj1" fmla="val 63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100" y="0"/>
            <a:ext cx="2228899" cy="17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59525"/>
            <a:ext cx="2083950" cy="20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Vidaloka"/>
              <a:buNone/>
              <a:defRPr sz="3000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4975" y="1524837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⊳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●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○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llota Text Light"/>
              <a:buChar char="■"/>
              <a:defRPr sz="24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1pPr>
            <a:lvl2pPr lvl="1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2pPr>
            <a:lvl3pPr lvl="2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3pPr>
            <a:lvl4pPr lvl="3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4pPr>
            <a:lvl5pPr lvl="4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5pPr>
            <a:lvl6pPr lvl="5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6pPr>
            <a:lvl7pPr lvl="6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7pPr>
            <a:lvl8pPr lvl="7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8pPr>
            <a:lvl9pPr lvl="8" algn="ctr" rtl="0">
              <a:buNone/>
              <a:defRPr sz="1300">
                <a:solidFill>
                  <a:schemeClr val="accent6"/>
                </a:solidFill>
                <a:latin typeface="Parisienne"/>
                <a:ea typeface="Parisienne"/>
                <a:cs typeface="Parisienne"/>
                <a:sym typeface="Parisienn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3.jf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f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213184" y="1844839"/>
            <a:ext cx="4781700" cy="17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EUDICOTS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29" y="691420"/>
            <a:ext cx="2710295" cy="2931544"/>
          </a:xfrm>
          <a:prstGeom prst="ellipse">
            <a:avLst/>
          </a:prstGeom>
        </p:spPr>
      </p:pic>
      <p:sp>
        <p:nvSpPr>
          <p:cNvPr id="7" name="Google Shape;145;p20"/>
          <p:cNvSpPr txBox="1">
            <a:spLocks/>
          </p:cNvSpPr>
          <p:nvPr/>
        </p:nvSpPr>
        <p:spPr>
          <a:xfrm>
            <a:off x="3593524" y="1026061"/>
            <a:ext cx="4106140" cy="2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Bellota Text Light"/>
              <a:buNone/>
              <a:defRPr sz="24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b="1" dirty="0" smtClean="0"/>
              <a:t>Floral diagram</a:t>
            </a:r>
          </a:p>
          <a:p>
            <a:r>
              <a:rPr lang="en-US" dirty="0" smtClean="0"/>
              <a:t>K(5</a:t>
            </a:r>
            <a:r>
              <a:rPr lang="en-US" dirty="0"/>
              <a:t>) C(5) A(5) G(2)</a:t>
            </a:r>
          </a:p>
          <a:p>
            <a:r>
              <a:rPr lang="en-US" sz="1600" dirty="0"/>
              <a:t>where, </a:t>
            </a:r>
          </a:p>
          <a:p>
            <a:r>
              <a:rPr lang="en-US" sz="1600" dirty="0"/>
              <a:t>K= calyx of 5 </a:t>
            </a:r>
            <a:r>
              <a:rPr lang="en-US" sz="1600" dirty="0" smtClean="0"/>
              <a:t>fused sepals </a:t>
            </a:r>
            <a:r>
              <a:rPr lang="en-US" sz="1600" dirty="0"/>
              <a:t>are present </a:t>
            </a:r>
          </a:p>
          <a:p>
            <a:r>
              <a:rPr lang="en-US" sz="1600" dirty="0"/>
              <a:t>C= corolla of 5 fused petals are present</a:t>
            </a:r>
          </a:p>
          <a:p>
            <a:r>
              <a:rPr lang="en-US" sz="1600" dirty="0"/>
              <a:t>A= androecium of 5 fused stamen are present</a:t>
            </a:r>
          </a:p>
          <a:p>
            <a:r>
              <a:rPr lang="en-US" sz="1600" dirty="0"/>
              <a:t>G= gynoecium of 2 fused carpels are present </a:t>
            </a:r>
          </a:p>
          <a:p>
            <a:pPr marL="0" indent="0">
              <a:spcBef>
                <a:spcPts val="6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91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994975" y="1671472"/>
            <a:ext cx="7154100" cy="12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1"/>
                </a:solidFill>
              </a:rPr>
              <a:t>genera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4294967295"/>
          </p:nvPr>
        </p:nvSpPr>
        <p:spPr>
          <a:xfrm>
            <a:off x="994950" y="2793800"/>
            <a:ext cx="71541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Representative species and examples</a:t>
            </a:r>
            <a:endParaRPr dirty="0"/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6;p42"/>
          <p:cNvSpPr/>
          <p:nvPr/>
        </p:nvSpPr>
        <p:spPr>
          <a:xfrm>
            <a:off x="1045557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Bentleya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/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Bentleya spinescens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E.M.Benn.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4" name="Google Shape;454;p42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Pittosporaceae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56" name="Google Shape;456;p42"/>
          <p:cNvSpPr/>
          <p:nvPr/>
        </p:nvSpPr>
        <p:spPr>
          <a:xfrm>
            <a:off x="1044850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Auranticarpa</a:t>
            </a:r>
            <a:endParaRPr lang="en-US" sz="21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/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Auranticarpa edentata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L.W.Cayzer, Crisp &amp; I.Telford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651713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Billardiera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Billardiera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drummondii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C.Morren</a:t>
            </a: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L.W.Cayzer</a:t>
            </a: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&amp; Crisp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4651713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Bursaria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it-IT" b="1" i="1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Bursaria calcicola </a:t>
            </a: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L.W.Cayzer, Crisp &amp; I.Telford</a:t>
            </a:r>
            <a:endParaRPr lang="en-US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sz="900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lang="it-IT" sz="9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81" y="2535682"/>
            <a:ext cx="548688" cy="548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140" r="38400" b="19699"/>
          <a:stretch>
            <a:fillRect/>
          </a:stretch>
        </p:blipFill>
        <p:spPr>
          <a:xfrm>
            <a:off x="3105833" y="1511637"/>
            <a:ext cx="1399493" cy="1298658"/>
          </a:xfrm>
          <a:custGeom>
            <a:avLst/>
            <a:gdLst>
              <a:gd name="connsiteX0" fmla="*/ 3583720 w 3583720"/>
              <a:gd name="connsiteY0" fmla="*/ 0 h 3351908"/>
              <a:gd name="connsiteX1" fmla="*/ 3583719 w 3583720"/>
              <a:gd name="connsiteY1" fmla="*/ 3340301 h 3351908"/>
              <a:gd name="connsiteX2" fmla="*/ 22 w 3583720"/>
              <a:gd name="connsiteY2" fmla="*/ 3351908 h 3351908"/>
              <a:gd name="connsiteX3" fmla="*/ 1136012 w 3583720"/>
              <a:gd name="connsiteY3" fmla="*/ 900508 h 3351908"/>
              <a:gd name="connsiteX4" fmla="*/ 3583720 w 3583720"/>
              <a:gd name="connsiteY4" fmla="*/ 0 h 33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720" h="3351908">
                <a:moveTo>
                  <a:pt x="3583720" y="0"/>
                </a:moveTo>
                <a:cubicBezTo>
                  <a:pt x="3583720" y="1113434"/>
                  <a:pt x="3583719" y="2226867"/>
                  <a:pt x="3583719" y="3340301"/>
                </a:cubicBezTo>
                <a:lnTo>
                  <a:pt x="22" y="3351908"/>
                </a:lnTo>
                <a:cubicBezTo>
                  <a:pt x="-3441" y="2423103"/>
                  <a:pt x="408160" y="1534893"/>
                  <a:pt x="1136012" y="900508"/>
                </a:cubicBezTo>
                <a:cubicBezTo>
                  <a:pt x="1799880" y="321890"/>
                  <a:pt x="2674823" y="0"/>
                  <a:pt x="3583720" y="0"/>
                </a:cubicBezTo>
                <a:close/>
              </a:path>
            </a:pathLst>
          </a:cu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251" r="402" b="8311"/>
          <a:stretch>
            <a:fillRect/>
          </a:stretch>
        </p:blipFill>
        <p:spPr>
          <a:xfrm rot="10800000">
            <a:off x="3105834" y="2953467"/>
            <a:ext cx="1404254" cy="1309188"/>
          </a:xfrm>
          <a:custGeom>
            <a:avLst/>
            <a:gdLst>
              <a:gd name="connsiteX0" fmla="*/ 4718351 w 4718351"/>
              <a:gd name="connsiteY0" fmla="*/ 4703119 h 4703119"/>
              <a:gd name="connsiteX1" fmla="*/ 15232 w 4718351"/>
              <a:gd name="connsiteY1" fmla="*/ 4703119 h 4703119"/>
              <a:gd name="connsiteX2" fmla="*/ 0 w 4718351"/>
              <a:gd name="connsiteY2" fmla="*/ 25 h 4703119"/>
              <a:gd name="connsiteX3" fmla="*/ 3335450 w 4718351"/>
              <a:gd name="connsiteY3" fmla="*/ 1372131 h 4703119"/>
              <a:gd name="connsiteX4" fmla="*/ 4718351 w 4718351"/>
              <a:gd name="connsiteY4" fmla="*/ 4703119 h 470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351" h="4703119">
                <a:moveTo>
                  <a:pt x="4718351" y="4703119"/>
                </a:moveTo>
                <a:lnTo>
                  <a:pt x="15232" y="4703119"/>
                </a:lnTo>
                <a:lnTo>
                  <a:pt x="0" y="25"/>
                </a:lnTo>
                <a:cubicBezTo>
                  <a:pt x="1249978" y="-4023"/>
                  <a:pt x="2450147" y="489691"/>
                  <a:pt x="3335450" y="1372131"/>
                </a:cubicBezTo>
                <a:cubicBezTo>
                  <a:pt x="4220752" y="2254571"/>
                  <a:pt x="4718351" y="3453135"/>
                  <a:pt x="4718351" y="4703119"/>
                </a:cubicBez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769" r="1632" b="6876"/>
          <a:stretch>
            <a:fillRect/>
          </a:stretch>
        </p:blipFill>
        <p:spPr>
          <a:xfrm flipH="1">
            <a:off x="4646950" y="1506150"/>
            <a:ext cx="1308369" cy="1304145"/>
          </a:xfrm>
          <a:custGeom>
            <a:avLst/>
            <a:gdLst>
              <a:gd name="connsiteX0" fmla="*/ 4589139 w 4589139"/>
              <a:gd name="connsiteY0" fmla="*/ 25 h 4574325"/>
              <a:gd name="connsiteX1" fmla="*/ 1345031 w 4589139"/>
              <a:gd name="connsiteY1" fmla="*/ 1334556 h 4574325"/>
              <a:gd name="connsiteX2" fmla="*/ 0 w 4589139"/>
              <a:gd name="connsiteY2" fmla="*/ 4574325 h 4574325"/>
              <a:gd name="connsiteX3" fmla="*/ 4574324 w 4589139"/>
              <a:gd name="connsiteY3" fmla="*/ 4574325 h 457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139" h="4574325">
                <a:moveTo>
                  <a:pt x="4589139" y="25"/>
                </a:moveTo>
                <a:cubicBezTo>
                  <a:pt x="3373392" y="-3913"/>
                  <a:pt x="2206089" y="476282"/>
                  <a:pt x="1345031" y="1334556"/>
                </a:cubicBezTo>
                <a:cubicBezTo>
                  <a:pt x="483973" y="2192830"/>
                  <a:pt x="0" y="3358572"/>
                  <a:pt x="0" y="4574325"/>
                </a:cubicBezTo>
                <a:lnTo>
                  <a:pt x="4574324" y="4574325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5" t="1421" r="16580" b="2141"/>
          <a:stretch>
            <a:fillRect/>
          </a:stretch>
        </p:blipFill>
        <p:spPr>
          <a:xfrm>
            <a:off x="4662557" y="2944554"/>
            <a:ext cx="1292761" cy="1322645"/>
          </a:xfrm>
          <a:custGeom>
            <a:avLst/>
            <a:gdLst>
              <a:gd name="connsiteX0" fmla="*/ 3128978 w 3128994"/>
              <a:gd name="connsiteY0" fmla="*/ 0 h 3139128"/>
              <a:gd name="connsiteX1" fmla="*/ 2216113 w 3128994"/>
              <a:gd name="connsiteY1" fmla="*/ 2219081 h 3139128"/>
              <a:gd name="connsiteX2" fmla="*/ 0 w 3128994"/>
              <a:gd name="connsiteY2" fmla="*/ 3139128 h 3139128"/>
              <a:gd name="connsiteX3" fmla="*/ 0 w 3128994"/>
              <a:gd name="connsiteY3" fmla="*/ 10134 h 31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994" h="3139128">
                <a:moveTo>
                  <a:pt x="3128978" y="0"/>
                </a:moveTo>
                <a:cubicBezTo>
                  <a:pt x="3131671" y="831612"/>
                  <a:pt x="2803202" y="1630088"/>
                  <a:pt x="2216113" y="2219081"/>
                </a:cubicBezTo>
                <a:cubicBezTo>
                  <a:pt x="1629024" y="2808074"/>
                  <a:pt x="831617" y="3139128"/>
                  <a:pt x="0" y="3139128"/>
                </a:cubicBezTo>
                <a:lnTo>
                  <a:pt x="0" y="101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0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6;p42"/>
          <p:cNvSpPr/>
          <p:nvPr/>
        </p:nvSpPr>
        <p:spPr>
          <a:xfrm>
            <a:off x="1045557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Citriobatus</a:t>
            </a:r>
            <a:r>
              <a:rPr lang="en-US" sz="2100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</a:t>
            </a:r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Citriobatus linearis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(F.M.Bailey) C.T.White</a:t>
            </a: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4" name="Google Shape;454;p42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Pittosporaceae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56" name="Google Shape;456;p42"/>
          <p:cNvSpPr/>
          <p:nvPr/>
        </p:nvSpPr>
        <p:spPr>
          <a:xfrm>
            <a:off x="1044850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Cheiranthera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/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Cheiranthera borealis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(E.M.Benn.) L.W.Cayzer &amp; Crisp 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651713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Marianthus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Marianthus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mollis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endParaRPr lang="en-US" b="1" i="1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</a:t>
            </a: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E.M. Benn.) L.W. </a:t>
            </a:r>
            <a:r>
              <a:rPr lang="en-US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Cayzer</a:t>
            </a: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&amp; Crisp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4651713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Pittosporum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Pittosporum glomeratum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var. </a:t>
            </a:r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acutisepalum </a:t>
            </a:r>
            <a:endParaRPr lang="it-IT" b="1" i="1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Hillebr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en-US" sz="900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lang="it-IT" sz="9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81" y="2535682"/>
            <a:ext cx="548688" cy="548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1801" r="31989" b="18537"/>
          <a:stretch/>
        </p:blipFill>
        <p:spPr>
          <a:xfrm>
            <a:off x="3105150" y="1506149"/>
            <a:ext cx="1403200" cy="1303878"/>
          </a:xfrm>
          <a:custGeom>
            <a:avLst/>
            <a:gdLst>
              <a:gd name="connsiteX0" fmla="*/ 3583720 w 3583720"/>
              <a:gd name="connsiteY0" fmla="*/ 0 h 3351908"/>
              <a:gd name="connsiteX1" fmla="*/ 3583719 w 3583720"/>
              <a:gd name="connsiteY1" fmla="*/ 3340301 h 3351908"/>
              <a:gd name="connsiteX2" fmla="*/ 22 w 3583720"/>
              <a:gd name="connsiteY2" fmla="*/ 3351908 h 3351908"/>
              <a:gd name="connsiteX3" fmla="*/ 1136012 w 3583720"/>
              <a:gd name="connsiteY3" fmla="*/ 900508 h 3351908"/>
              <a:gd name="connsiteX4" fmla="*/ 3583720 w 3583720"/>
              <a:gd name="connsiteY4" fmla="*/ 0 h 33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720" h="3351908">
                <a:moveTo>
                  <a:pt x="3583720" y="0"/>
                </a:moveTo>
                <a:cubicBezTo>
                  <a:pt x="3583720" y="1113434"/>
                  <a:pt x="3583719" y="2226867"/>
                  <a:pt x="3583719" y="3340301"/>
                </a:cubicBezTo>
                <a:lnTo>
                  <a:pt x="22" y="3351908"/>
                </a:lnTo>
                <a:cubicBezTo>
                  <a:pt x="-3441" y="2423103"/>
                  <a:pt x="408160" y="1534893"/>
                  <a:pt x="1136012" y="900508"/>
                </a:cubicBezTo>
                <a:cubicBezTo>
                  <a:pt x="1799880" y="321890"/>
                  <a:pt x="2674823" y="0"/>
                  <a:pt x="3583720" y="0"/>
                </a:cubicBezTo>
                <a:close/>
              </a:path>
            </a:pathLst>
          </a:cu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r="23013"/>
          <a:stretch/>
        </p:blipFill>
        <p:spPr>
          <a:xfrm rot="10800000">
            <a:off x="3105150" y="2953321"/>
            <a:ext cx="1403968" cy="1305523"/>
          </a:xfrm>
          <a:custGeom>
            <a:avLst/>
            <a:gdLst>
              <a:gd name="connsiteX0" fmla="*/ 4718351 w 4718351"/>
              <a:gd name="connsiteY0" fmla="*/ 4703119 h 4703119"/>
              <a:gd name="connsiteX1" fmla="*/ 15232 w 4718351"/>
              <a:gd name="connsiteY1" fmla="*/ 4703119 h 4703119"/>
              <a:gd name="connsiteX2" fmla="*/ 0 w 4718351"/>
              <a:gd name="connsiteY2" fmla="*/ 25 h 4703119"/>
              <a:gd name="connsiteX3" fmla="*/ 3335450 w 4718351"/>
              <a:gd name="connsiteY3" fmla="*/ 1372131 h 4703119"/>
              <a:gd name="connsiteX4" fmla="*/ 4718351 w 4718351"/>
              <a:gd name="connsiteY4" fmla="*/ 4703119 h 470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351" h="4703119">
                <a:moveTo>
                  <a:pt x="4718351" y="4703119"/>
                </a:moveTo>
                <a:lnTo>
                  <a:pt x="15232" y="4703119"/>
                </a:lnTo>
                <a:lnTo>
                  <a:pt x="0" y="25"/>
                </a:lnTo>
                <a:cubicBezTo>
                  <a:pt x="1249978" y="-4023"/>
                  <a:pt x="2450147" y="489691"/>
                  <a:pt x="3335450" y="1372131"/>
                </a:cubicBezTo>
                <a:cubicBezTo>
                  <a:pt x="4220752" y="2254571"/>
                  <a:pt x="4718351" y="3453135"/>
                  <a:pt x="4718351" y="4703119"/>
                </a:cubicBez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1" b="1063"/>
          <a:stretch/>
        </p:blipFill>
        <p:spPr>
          <a:xfrm flipH="1">
            <a:off x="4651711" y="1506150"/>
            <a:ext cx="1303606" cy="1303877"/>
          </a:xfrm>
          <a:custGeom>
            <a:avLst/>
            <a:gdLst>
              <a:gd name="connsiteX0" fmla="*/ 4589139 w 4589139"/>
              <a:gd name="connsiteY0" fmla="*/ 25 h 4574325"/>
              <a:gd name="connsiteX1" fmla="*/ 1345031 w 4589139"/>
              <a:gd name="connsiteY1" fmla="*/ 1334556 h 4574325"/>
              <a:gd name="connsiteX2" fmla="*/ 0 w 4589139"/>
              <a:gd name="connsiteY2" fmla="*/ 4574325 h 4574325"/>
              <a:gd name="connsiteX3" fmla="*/ 4574324 w 4589139"/>
              <a:gd name="connsiteY3" fmla="*/ 4574325 h 457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139" h="4574325">
                <a:moveTo>
                  <a:pt x="4589139" y="25"/>
                </a:moveTo>
                <a:cubicBezTo>
                  <a:pt x="3373392" y="-3913"/>
                  <a:pt x="2206089" y="476282"/>
                  <a:pt x="1345031" y="1334556"/>
                </a:cubicBezTo>
                <a:cubicBezTo>
                  <a:pt x="483973" y="2192830"/>
                  <a:pt x="0" y="3358572"/>
                  <a:pt x="0" y="4574325"/>
                </a:cubicBezTo>
                <a:lnTo>
                  <a:pt x="4574324" y="4574325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1303" r="169" b="1965"/>
          <a:stretch/>
        </p:blipFill>
        <p:spPr>
          <a:xfrm>
            <a:off x="4651652" y="2953321"/>
            <a:ext cx="1301473" cy="1305523"/>
          </a:xfrm>
          <a:custGeom>
            <a:avLst/>
            <a:gdLst>
              <a:gd name="connsiteX0" fmla="*/ 3128978 w 3128994"/>
              <a:gd name="connsiteY0" fmla="*/ 0 h 3139128"/>
              <a:gd name="connsiteX1" fmla="*/ 2216113 w 3128994"/>
              <a:gd name="connsiteY1" fmla="*/ 2219081 h 3139128"/>
              <a:gd name="connsiteX2" fmla="*/ 0 w 3128994"/>
              <a:gd name="connsiteY2" fmla="*/ 3139128 h 3139128"/>
              <a:gd name="connsiteX3" fmla="*/ 0 w 3128994"/>
              <a:gd name="connsiteY3" fmla="*/ 10134 h 31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994" h="3139128">
                <a:moveTo>
                  <a:pt x="3128978" y="0"/>
                </a:moveTo>
                <a:cubicBezTo>
                  <a:pt x="3131671" y="831612"/>
                  <a:pt x="2803202" y="1630088"/>
                  <a:pt x="2216113" y="2219081"/>
                </a:cubicBezTo>
                <a:cubicBezTo>
                  <a:pt x="1629024" y="2808074"/>
                  <a:pt x="831617" y="3139128"/>
                  <a:pt x="0" y="3139128"/>
                </a:cubicBezTo>
                <a:lnTo>
                  <a:pt x="0" y="101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29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>
            <a:spLocks noGrp="1"/>
          </p:cNvSpPr>
          <p:nvPr>
            <p:ph type="ctrTitle"/>
          </p:nvPr>
        </p:nvSpPr>
        <p:spPr>
          <a:xfrm>
            <a:off x="718750" y="1024150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Economic importance</a:t>
            </a:r>
            <a:endParaRPr dirty="0"/>
          </a:p>
        </p:txBody>
      </p:sp>
      <p:sp>
        <p:nvSpPr>
          <p:cNvPr id="4" name="Google Shape;108;p16"/>
          <p:cNvSpPr txBox="1">
            <a:spLocks/>
          </p:cNvSpPr>
          <p:nvPr/>
        </p:nvSpPr>
        <p:spPr>
          <a:xfrm>
            <a:off x="1052125" y="1635850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Bellota Text Light"/>
              <a:buNone/>
              <a:defRPr sz="24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>
              <a:buFont typeface="Bellota Text Light"/>
              <a:buChar char="⊳"/>
            </a:pPr>
            <a:r>
              <a:rPr lang="en-US" dirty="0" smtClean="0"/>
              <a:t>Ornamental plant</a:t>
            </a:r>
          </a:p>
          <a:p>
            <a:pPr>
              <a:buFont typeface="Bellota Text Light"/>
              <a:buChar char="⊳"/>
            </a:pPr>
            <a:r>
              <a:rPr lang="en-US" dirty="0" smtClean="0"/>
              <a:t>Medicinal purposes</a:t>
            </a:r>
          </a:p>
          <a:p>
            <a:pPr marL="76200" indent="0"/>
            <a:r>
              <a:rPr lang="en-US" dirty="0" smtClean="0"/>
              <a:t>(some species do contain toxins)</a:t>
            </a:r>
          </a:p>
        </p:txBody>
      </p:sp>
    </p:spTree>
    <p:extLst>
      <p:ext uri="{BB962C8B-B14F-4D97-AF65-F5344CB8AC3E}">
        <p14:creationId xmlns:p14="http://schemas.microsoft.com/office/powerpoint/2010/main" val="401522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ctrTitle" idx="4294967295"/>
          </p:nvPr>
        </p:nvSpPr>
        <p:spPr>
          <a:xfrm>
            <a:off x="1182010" y="1962809"/>
            <a:ext cx="5042143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 smtClean="0">
                <a:solidFill>
                  <a:schemeClr val="dk1"/>
                </a:solidFill>
              </a:rPr>
              <a:t>Vitaceae</a:t>
            </a:r>
            <a:r>
              <a:rPr lang="en-US" sz="6000" dirty="0" smtClean="0">
                <a:solidFill>
                  <a:schemeClr val="dk1"/>
                </a:solidFill>
              </a:rPr>
              <a:t> 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968250" y="3813331"/>
            <a:ext cx="72075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g</a:t>
            </a:r>
            <a:r>
              <a:rPr lang="en-US" sz="4400" dirty="0" smtClean="0">
                <a:solidFill>
                  <a:schemeClr val="accent3"/>
                </a:solidFill>
              </a:rPr>
              <a:t>eneral characteristics</a:t>
            </a:r>
            <a:endParaRPr sz="4400" dirty="0">
              <a:solidFill>
                <a:schemeClr val="accent3"/>
              </a:solidFill>
            </a:endParaRPr>
          </a:p>
        </p:txBody>
      </p:sp>
      <p:pic>
        <p:nvPicPr>
          <p:cNvPr id="6" name="Google Shape;100;p15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9" r="4948"/>
          <a:stretch/>
        </p:blipFill>
        <p:spPr>
          <a:xfrm>
            <a:off x="3312002" y="1142999"/>
            <a:ext cx="2519995" cy="2327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t="2400"/>
          <a:stretch/>
        </p:blipFill>
        <p:spPr>
          <a:xfrm>
            <a:off x="2998299" y="850552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5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994975" y="2140176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1</a:t>
            </a:r>
            <a:r>
              <a:rPr lang="en" dirty="0" smtClean="0">
                <a:solidFill>
                  <a:schemeClr val="accent3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97C4C7"/>
                </a:solidFill>
              </a:rPr>
              <a:t>Habit</a:t>
            </a:r>
            <a:endParaRPr dirty="0">
              <a:solidFill>
                <a:srgbClr val="97C4C7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shrub / vine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14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994975" y="2140176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2</a:t>
            </a:r>
            <a:r>
              <a:rPr lang="en" dirty="0" smtClean="0">
                <a:solidFill>
                  <a:schemeClr val="accent3"/>
                </a:solidFill>
              </a:rPr>
              <a:t>.</a:t>
            </a:r>
            <a:br>
              <a:rPr lang="en" dirty="0" smtClean="0">
                <a:solidFill>
                  <a:schemeClr val="accent3"/>
                </a:solidFill>
              </a:rPr>
            </a:br>
            <a:r>
              <a:rPr lang="en" dirty="0">
                <a:solidFill>
                  <a:schemeClr val="accent3"/>
                </a:solidFill>
              </a:rPr>
              <a:t>L</a:t>
            </a:r>
            <a:r>
              <a:rPr lang="en" dirty="0" smtClean="0">
                <a:solidFill>
                  <a:schemeClr val="accent3"/>
                </a:solidFill>
              </a:rPr>
              <a:t>eaves 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err="1" smtClean="0"/>
              <a:t>palmately</a:t>
            </a:r>
            <a:r>
              <a:rPr lang="en-US" dirty="0" smtClean="0"/>
              <a:t> compound, rough and gritty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modified leaves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4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994975" y="2140176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3</a:t>
            </a:r>
            <a:r>
              <a:rPr lang="en" dirty="0" smtClean="0">
                <a:solidFill>
                  <a:schemeClr val="accent3"/>
                </a:solidFill>
              </a:rPr>
              <a:t>.</a:t>
            </a:r>
            <a:br>
              <a:rPr lang="en" dirty="0" smtClean="0">
                <a:solidFill>
                  <a:schemeClr val="accent3"/>
                </a:solidFill>
              </a:rPr>
            </a:br>
            <a:r>
              <a:rPr lang="en" dirty="0">
                <a:solidFill>
                  <a:schemeClr val="accent3"/>
                </a:solidFill>
              </a:rPr>
              <a:t>F</a:t>
            </a:r>
            <a:r>
              <a:rPr lang="en" dirty="0" smtClean="0">
                <a:solidFill>
                  <a:schemeClr val="accent3"/>
                </a:solidFill>
              </a:rPr>
              <a:t>lowers 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inflorescence, very small,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6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ARE EUDICOTS?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994975" y="1637532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	From Greek ‘</a:t>
            </a:r>
            <a:r>
              <a:rPr lang="en-US" dirty="0" err="1" smtClean="0"/>
              <a:t>eus</a:t>
            </a:r>
            <a:r>
              <a:rPr lang="en-US" dirty="0" smtClean="0"/>
              <a:t>’ means good or true.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7" name="Google Shape;91;p14"/>
          <p:cNvSpPr txBox="1">
            <a:spLocks noGrp="1"/>
          </p:cNvSpPr>
          <p:nvPr>
            <p:ph type="body" idx="1"/>
          </p:nvPr>
        </p:nvSpPr>
        <p:spPr>
          <a:xfrm>
            <a:off x="4649112" y="1637532"/>
            <a:ext cx="3342600" cy="26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	Dicot short for </a:t>
            </a:r>
            <a:r>
              <a:rPr lang="en-US" dirty="0" err="1" smtClean="0"/>
              <a:t>dicotyledon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8" name="Google Shape;91;p14"/>
          <p:cNvSpPr txBox="1">
            <a:spLocks noGrp="1"/>
          </p:cNvSpPr>
          <p:nvPr>
            <p:ph type="body" idx="1"/>
          </p:nvPr>
        </p:nvSpPr>
        <p:spPr>
          <a:xfrm>
            <a:off x="1135804" y="3439497"/>
            <a:ext cx="6715079" cy="8956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smtClean="0"/>
              <a:t>EUDICOTS</a:t>
            </a:r>
            <a:r>
              <a:rPr lang="en-US" dirty="0" smtClean="0"/>
              <a:t> = HAVE TRUE DICOTYLEDON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  <p:bldP spid="7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968250" y="3813331"/>
            <a:ext cx="72075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f</a:t>
            </a:r>
            <a:r>
              <a:rPr lang="en-US" sz="4400" dirty="0" smtClean="0">
                <a:solidFill>
                  <a:schemeClr val="accent3"/>
                </a:solidFill>
              </a:rPr>
              <a:t>loral pattern</a:t>
            </a:r>
            <a:endParaRPr sz="44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001" y="1142998"/>
            <a:ext cx="2519995" cy="2327563"/>
          </a:xfrm>
          <a:prstGeom prst="rect">
            <a:avLst/>
          </a:prstGeom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t="2400"/>
          <a:stretch/>
        </p:blipFill>
        <p:spPr>
          <a:xfrm>
            <a:off x="2987907" y="890561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E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45;p20"/>
          <p:cNvSpPr txBox="1">
            <a:spLocks/>
          </p:cNvSpPr>
          <p:nvPr/>
        </p:nvSpPr>
        <p:spPr>
          <a:xfrm>
            <a:off x="3593524" y="1026061"/>
            <a:ext cx="4655126" cy="2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Bellota Text Light"/>
              <a:buNone/>
              <a:defRPr sz="24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US" b="1" dirty="0" smtClean="0"/>
              <a:t>Floral diagram</a:t>
            </a:r>
          </a:p>
          <a:p>
            <a:r>
              <a:rPr lang="en-US" dirty="0" smtClean="0"/>
              <a:t>K(5</a:t>
            </a:r>
            <a:r>
              <a:rPr lang="en-US" dirty="0"/>
              <a:t>) </a:t>
            </a:r>
            <a:r>
              <a:rPr lang="en-US" dirty="0" smtClean="0"/>
              <a:t>C5 A5 </a:t>
            </a:r>
            <a:r>
              <a:rPr lang="en-US" dirty="0"/>
              <a:t>G(2)</a:t>
            </a:r>
          </a:p>
          <a:p>
            <a:r>
              <a:rPr lang="en-US" sz="1600" dirty="0"/>
              <a:t>where, </a:t>
            </a:r>
          </a:p>
          <a:p>
            <a:r>
              <a:rPr lang="en-US" sz="1600" dirty="0"/>
              <a:t>K= calyx of 5 </a:t>
            </a:r>
            <a:r>
              <a:rPr lang="en-US" sz="1600" dirty="0" smtClean="0"/>
              <a:t>fused sepals </a:t>
            </a:r>
            <a:r>
              <a:rPr lang="en-US" sz="1600" dirty="0"/>
              <a:t>are present </a:t>
            </a:r>
          </a:p>
          <a:p>
            <a:r>
              <a:rPr lang="en-US" sz="1600" dirty="0"/>
              <a:t>C= corolla of 5 separated petals are present</a:t>
            </a:r>
          </a:p>
          <a:p>
            <a:r>
              <a:rPr lang="en-US" sz="1600" dirty="0"/>
              <a:t>A= androecium of 5 </a:t>
            </a:r>
            <a:r>
              <a:rPr lang="en-US" sz="1600" dirty="0" smtClean="0"/>
              <a:t>separated </a:t>
            </a:r>
            <a:r>
              <a:rPr lang="en-US" sz="1600" dirty="0"/>
              <a:t>stamen are present</a:t>
            </a:r>
          </a:p>
          <a:p>
            <a:r>
              <a:rPr lang="en-US" sz="1600" dirty="0" smtClean="0"/>
              <a:t>G</a:t>
            </a:r>
            <a:r>
              <a:rPr lang="en-US" sz="1600" dirty="0"/>
              <a:t>= gynoecium of 2 fused carpels are present </a:t>
            </a:r>
          </a:p>
          <a:p>
            <a:pPr marL="0" indent="0">
              <a:spcBef>
                <a:spcPts val="600"/>
              </a:spcBef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007" t="13885" r="57603" b="19401"/>
          <a:stretch/>
        </p:blipFill>
        <p:spPr>
          <a:xfrm>
            <a:off x="900050" y="712748"/>
            <a:ext cx="2693474" cy="33242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73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994975" y="1671472"/>
            <a:ext cx="7154100" cy="123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1"/>
                </a:solidFill>
              </a:rPr>
              <a:t>genera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4294967295"/>
          </p:nvPr>
        </p:nvSpPr>
        <p:spPr>
          <a:xfrm>
            <a:off x="994950" y="2793800"/>
            <a:ext cx="7154100" cy="47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Representative species and examples</a:t>
            </a:r>
            <a:endParaRPr dirty="0"/>
          </a:p>
        </p:txBody>
      </p:sp>
      <p:sp>
        <p:nvSpPr>
          <p:cNvPr id="220" name="Google Shape;220;p27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6;p42"/>
          <p:cNvSpPr/>
          <p:nvPr/>
        </p:nvSpPr>
        <p:spPr>
          <a:xfrm>
            <a:off x="1045557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Cissus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/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Cissus albiporcata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Masinde &amp; L.E.Newton</a:t>
            </a: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4" name="Google Shape;454;p42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Vitaceae</a:t>
            </a:r>
            <a:r>
              <a:rPr lang="en-US" dirty="0" smtClean="0"/>
              <a:t> </a:t>
            </a:r>
            <a:endParaRPr dirty="0"/>
          </a:p>
        </p:txBody>
      </p:sp>
      <p:sp>
        <p:nvSpPr>
          <p:cNvPr id="456" name="Google Shape;456;p42"/>
          <p:cNvSpPr/>
          <p:nvPr/>
        </p:nvSpPr>
        <p:spPr>
          <a:xfrm>
            <a:off x="1044850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Acareosperma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/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Acareosperma spireanum </a:t>
            </a: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Gagnep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651713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Ituterion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Ituterion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arborea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endParaRPr lang="en-US" b="1" i="1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</a:t>
            </a:r>
            <a:r>
              <a:rPr lang="en-US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Forssk</a:t>
            </a: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.) </a:t>
            </a:r>
            <a:r>
              <a:rPr lang="en-US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Raf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4651713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Leea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de-DE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Leea </a:t>
            </a:r>
            <a:r>
              <a:rPr lang="de-DE" b="1" i="1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macropus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de-DE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de-DE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K. Schum. &amp; </a:t>
            </a:r>
            <a:r>
              <a:rPr lang="de-DE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Lauterb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de-DE" b="1" i="1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en-US" sz="900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lang="it-IT" sz="9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81" y="2535682"/>
            <a:ext cx="548688" cy="548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831" r="19007" b="16813"/>
          <a:stretch/>
        </p:blipFill>
        <p:spPr>
          <a:xfrm>
            <a:off x="3105149" y="1506147"/>
            <a:ext cx="1403201" cy="1303880"/>
          </a:xfrm>
          <a:custGeom>
            <a:avLst/>
            <a:gdLst>
              <a:gd name="connsiteX0" fmla="*/ 3583720 w 3583720"/>
              <a:gd name="connsiteY0" fmla="*/ 0 h 3351908"/>
              <a:gd name="connsiteX1" fmla="*/ 3583719 w 3583720"/>
              <a:gd name="connsiteY1" fmla="*/ 3340301 h 3351908"/>
              <a:gd name="connsiteX2" fmla="*/ 22 w 3583720"/>
              <a:gd name="connsiteY2" fmla="*/ 3351908 h 3351908"/>
              <a:gd name="connsiteX3" fmla="*/ 1136012 w 3583720"/>
              <a:gd name="connsiteY3" fmla="*/ 900508 h 3351908"/>
              <a:gd name="connsiteX4" fmla="*/ 3583720 w 3583720"/>
              <a:gd name="connsiteY4" fmla="*/ 0 h 33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720" h="3351908">
                <a:moveTo>
                  <a:pt x="3583720" y="0"/>
                </a:moveTo>
                <a:cubicBezTo>
                  <a:pt x="3583720" y="1113434"/>
                  <a:pt x="3583719" y="2226867"/>
                  <a:pt x="3583719" y="3340301"/>
                </a:cubicBezTo>
                <a:lnTo>
                  <a:pt x="22" y="3351908"/>
                </a:lnTo>
                <a:cubicBezTo>
                  <a:pt x="-3441" y="2423103"/>
                  <a:pt x="408160" y="1534893"/>
                  <a:pt x="1136012" y="900508"/>
                </a:cubicBezTo>
                <a:cubicBezTo>
                  <a:pt x="1799880" y="321890"/>
                  <a:pt x="2674823" y="0"/>
                  <a:pt x="3583720" y="0"/>
                </a:cubicBezTo>
                <a:close/>
              </a:path>
            </a:pathLst>
          </a:cu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686" r="14926" b="11473"/>
          <a:stretch/>
        </p:blipFill>
        <p:spPr>
          <a:xfrm rot="10800000">
            <a:off x="3105148" y="2953319"/>
            <a:ext cx="1403200" cy="1305524"/>
          </a:xfrm>
          <a:custGeom>
            <a:avLst/>
            <a:gdLst>
              <a:gd name="connsiteX0" fmla="*/ 4718351 w 4718351"/>
              <a:gd name="connsiteY0" fmla="*/ 4703119 h 4703119"/>
              <a:gd name="connsiteX1" fmla="*/ 15232 w 4718351"/>
              <a:gd name="connsiteY1" fmla="*/ 4703119 h 4703119"/>
              <a:gd name="connsiteX2" fmla="*/ 0 w 4718351"/>
              <a:gd name="connsiteY2" fmla="*/ 25 h 4703119"/>
              <a:gd name="connsiteX3" fmla="*/ 3335450 w 4718351"/>
              <a:gd name="connsiteY3" fmla="*/ 1372131 h 4703119"/>
              <a:gd name="connsiteX4" fmla="*/ 4718351 w 4718351"/>
              <a:gd name="connsiteY4" fmla="*/ 4703119 h 470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351" h="4703119">
                <a:moveTo>
                  <a:pt x="4718351" y="4703119"/>
                </a:moveTo>
                <a:lnTo>
                  <a:pt x="15232" y="4703119"/>
                </a:lnTo>
                <a:lnTo>
                  <a:pt x="0" y="25"/>
                </a:lnTo>
                <a:cubicBezTo>
                  <a:pt x="1249978" y="-4023"/>
                  <a:pt x="2450147" y="489691"/>
                  <a:pt x="3335450" y="1372131"/>
                </a:cubicBezTo>
                <a:cubicBezTo>
                  <a:pt x="4220752" y="2254571"/>
                  <a:pt x="4718351" y="3453135"/>
                  <a:pt x="4718351" y="4703119"/>
                </a:cubicBez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24573"/>
          <a:stretch/>
        </p:blipFill>
        <p:spPr>
          <a:xfrm flipH="1">
            <a:off x="4651650" y="1506147"/>
            <a:ext cx="1301474" cy="1303880"/>
          </a:xfrm>
          <a:custGeom>
            <a:avLst/>
            <a:gdLst>
              <a:gd name="connsiteX0" fmla="*/ 4589139 w 4589139"/>
              <a:gd name="connsiteY0" fmla="*/ 25 h 4574325"/>
              <a:gd name="connsiteX1" fmla="*/ 1345031 w 4589139"/>
              <a:gd name="connsiteY1" fmla="*/ 1334556 h 4574325"/>
              <a:gd name="connsiteX2" fmla="*/ 0 w 4589139"/>
              <a:gd name="connsiteY2" fmla="*/ 4574325 h 4574325"/>
              <a:gd name="connsiteX3" fmla="*/ 4574324 w 4589139"/>
              <a:gd name="connsiteY3" fmla="*/ 4574325 h 457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139" h="4574325">
                <a:moveTo>
                  <a:pt x="4589139" y="25"/>
                </a:moveTo>
                <a:cubicBezTo>
                  <a:pt x="3373392" y="-3913"/>
                  <a:pt x="2206089" y="476282"/>
                  <a:pt x="1345031" y="1334556"/>
                </a:cubicBezTo>
                <a:cubicBezTo>
                  <a:pt x="483973" y="2192830"/>
                  <a:pt x="0" y="3358572"/>
                  <a:pt x="0" y="4574325"/>
                </a:cubicBezTo>
                <a:lnTo>
                  <a:pt x="4574324" y="4574325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796" r="6587"/>
          <a:stretch/>
        </p:blipFill>
        <p:spPr>
          <a:xfrm>
            <a:off x="4651004" y="2953319"/>
            <a:ext cx="1302120" cy="1305524"/>
          </a:xfrm>
          <a:custGeom>
            <a:avLst/>
            <a:gdLst>
              <a:gd name="connsiteX0" fmla="*/ 3128978 w 3128994"/>
              <a:gd name="connsiteY0" fmla="*/ 0 h 3139128"/>
              <a:gd name="connsiteX1" fmla="*/ 2216113 w 3128994"/>
              <a:gd name="connsiteY1" fmla="*/ 2219081 h 3139128"/>
              <a:gd name="connsiteX2" fmla="*/ 0 w 3128994"/>
              <a:gd name="connsiteY2" fmla="*/ 3139128 h 3139128"/>
              <a:gd name="connsiteX3" fmla="*/ 0 w 3128994"/>
              <a:gd name="connsiteY3" fmla="*/ 10134 h 31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994" h="3139128">
                <a:moveTo>
                  <a:pt x="3128978" y="0"/>
                </a:moveTo>
                <a:cubicBezTo>
                  <a:pt x="3131671" y="831612"/>
                  <a:pt x="2803202" y="1630088"/>
                  <a:pt x="2216113" y="2219081"/>
                </a:cubicBezTo>
                <a:cubicBezTo>
                  <a:pt x="1629024" y="2808074"/>
                  <a:pt x="831617" y="3139128"/>
                  <a:pt x="0" y="3139128"/>
                </a:cubicBezTo>
                <a:lnTo>
                  <a:pt x="0" y="101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45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56;p42"/>
          <p:cNvSpPr/>
          <p:nvPr/>
        </p:nvSpPr>
        <p:spPr>
          <a:xfrm>
            <a:off x="1045557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Tetrastigma</a:t>
            </a:r>
            <a:r>
              <a:rPr lang="en-US" sz="2100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, Tetrastigma affine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(Gagnep. ex Osmaston) Raizada &amp; H.O. Saxena</a:t>
            </a: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4" name="Google Shape;454;p42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err="1" smtClean="0"/>
              <a:t>Vitaceae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456" name="Google Shape;456;p42"/>
          <p:cNvSpPr/>
          <p:nvPr/>
        </p:nvSpPr>
        <p:spPr>
          <a:xfrm>
            <a:off x="1044850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lvl="0"/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Muscadinia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/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Muscadinia munsoniana 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(J.H. Simpson ex Planch.) Small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4651713" y="1506150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Vitis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Vitis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vinifera</a:t>
            </a:r>
            <a:endParaRPr lang="en-US" b="1" i="1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</a:t>
            </a:r>
            <a:r>
              <a:rPr lang="en-US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4651713" y="2954147"/>
            <a:ext cx="3463500" cy="1304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lvl="0" algn="r">
              <a:buClr>
                <a:schemeClr val="dk1"/>
              </a:buClr>
              <a:buSzPts val="1100"/>
            </a:pPr>
            <a:r>
              <a:rPr lang="en-US" sz="2100" dirty="0" err="1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Yua</a:t>
            </a:r>
            <a:endParaRPr lang="en-US" sz="21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it-IT" b="1" i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Yua </a:t>
            </a:r>
            <a:r>
              <a:rPr lang="it-IT" b="1" i="1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austro-orientalis</a:t>
            </a:r>
          </a:p>
          <a:p>
            <a:pPr lvl="0" algn="r">
              <a:buClr>
                <a:schemeClr val="dk1"/>
              </a:buClr>
              <a:buSzPts val="1100"/>
            </a:pP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(F.P</a:t>
            </a:r>
            <a:r>
              <a:rPr lang="it-IT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 Metcalf) C.L. </a:t>
            </a:r>
            <a:r>
              <a:rPr lang="it-IT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Li</a:t>
            </a:r>
          </a:p>
          <a:p>
            <a:pPr lvl="0" algn="r">
              <a:buClr>
                <a:schemeClr val="dk1"/>
              </a:buClr>
              <a:buSzPts val="1100"/>
            </a:pPr>
            <a:endParaRPr lang="it-IT" sz="9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endParaRPr lang="it-IT" sz="900" dirty="0" smtClean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lvl="0" algn="r">
              <a:buClr>
                <a:schemeClr val="dk1"/>
              </a:buClr>
              <a:buSzPts val="1100"/>
            </a:pPr>
            <a:r>
              <a:rPr lang="en-US" sz="900" dirty="0" smtClean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.</a:t>
            </a:r>
            <a:endParaRPr lang="it-IT" sz="900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681" y="2535682"/>
            <a:ext cx="548688" cy="5486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49" y="1520336"/>
            <a:ext cx="1403201" cy="1289691"/>
          </a:xfrm>
          <a:custGeom>
            <a:avLst/>
            <a:gdLst>
              <a:gd name="connsiteX0" fmla="*/ 3583720 w 3583720"/>
              <a:gd name="connsiteY0" fmla="*/ 0 h 3351908"/>
              <a:gd name="connsiteX1" fmla="*/ 3583719 w 3583720"/>
              <a:gd name="connsiteY1" fmla="*/ 3340301 h 3351908"/>
              <a:gd name="connsiteX2" fmla="*/ 22 w 3583720"/>
              <a:gd name="connsiteY2" fmla="*/ 3351908 h 3351908"/>
              <a:gd name="connsiteX3" fmla="*/ 1136012 w 3583720"/>
              <a:gd name="connsiteY3" fmla="*/ 900508 h 3351908"/>
              <a:gd name="connsiteX4" fmla="*/ 3583720 w 3583720"/>
              <a:gd name="connsiteY4" fmla="*/ 0 h 335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3720" h="3351908">
                <a:moveTo>
                  <a:pt x="3583720" y="0"/>
                </a:moveTo>
                <a:cubicBezTo>
                  <a:pt x="3583720" y="1113434"/>
                  <a:pt x="3583719" y="2226867"/>
                  <a:pt x="3583719" y="3340301"/>
                </a:cubicBezTo>
                <a:lnTo>
                  <a:pt x="22" y="3351908"/>
                </a:lnTo>
                <a:cubicBezTo>
                  <a:pt x="-3441" y="2423103"/>
                  <a:pt x="408160" y="1534893"/>
                  <a:pt x="1136012" y="900508"/>
                </a:cubicBezTo>
                <a:cubicBezTo>
                  <a:pt x="1799880" y="321890"/>
                  <a:pt x="2674823" y="0"/>
                  <a:pt x="3583720" y="0"/>
                </a:cubicBez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738" r="17267" b="-1"/>
          <a:stretch/>
        </p:blipFill>
        <p:spPr>
          <a:xfrm flipH="1">
            <a:off x="4651650" y="1506147"/>
            <a:ext cx="1301473" cy="1303879"/>
          </a:xfrm>
          <a:custGeom>
            <a:avLst/>
            <a:gdLst>
              <a:gd name="connsiteX0" fmla="*/ 4589139 w 4589139"/>
              <a:gd name="connsiteY0" fmla="*/ 25 h 4574325"/>
              <a:gd name="connsiteX1" fmla="*/ 1345031 w 4589139"/>
              <a:gd name="connsiteY1" fmla="*/ 1334556 h 4574325"/>
              <a:gd name="connsiteX2" fmla="*/ 0 w 4589139"/>
              <a:gd name="connsiteY2" fmla="*/ 4574325 h 4574325"/>
              <a:gd name="connsiteX3" fmla="*/ 4574324 w 4589139"/>
              <a:gd name="connsiteY3" fmla="*/ 4574325 h 457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9139" h="4574325">
                <a:moveTo>
                  <a:pt x="4589139" y="25"/>
                </a:moveTo>
                <a:cubicBezTo>
                  <a:pt x="3373392" y="-3913"/>
                  <a:pt x="2206089" y="476282"/>
                  <a:pt x="1345031" y="1334556"/>
                </a:cubicBezTo>
                <a:cubicBezTo>
                  <a:pt x="483973" y="2192830"/>
                  <a:pt x="0" y="3358572"/>
                  <a:pt x="0" y="4574325"/>
                </a:cubicBezTo>
                <a:lnTo>
                  <a:pt x="4574324" y="4574325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24805" r="12591" b="28545"/>
          <a:stretch/>
        </p:blipFill>
        <p:spPr>
          <a:xfrm>
            <a:off x="4651003" y="2953322"/>
            <a:ext cx="1302119" cy="1305522"/>
          </a:xfrm>
          <a:custGeom>
            <a:avLst/>
            <a:gdLst>
              <a:gd name="connsiteX0" fmla="*/ 3128978 w 3128994"/>
              <a:gd name="connsiteY0" fmla="*/ 0 h 3139128"/>
              <a:gd name="connsiteX1" fmla="*/ 2216113 w 3128994"/>
              <a:gd name="connsiteY1" fmla="*/ 2219081 h 3139128"/>
              <a:gd name="connsiteX2" fmla="*/ 0 w 3128994"/>
              <a:gd name="connsiteY2" fmla="*/ 3139128 h 3139128"/>
              <a:gd name="connsiteX3" fmla="*/ 0 w 3128994"/>
              <a:gd name="connsiteY3" fmla="*/ 10134 h 31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994" h="3139128">
                <a:moveTo>
                  <a:pt x="3128978" y="0"/>
                </a:moveTo>
                <a:cubicBezTo>
                  <a:pt x="3131671" y="831612"/>
                  <a:pt x="2803202" y="1630088"/>
                  <a:pt x="2216113" y="2219081"/>
                </a:cubicBezTo>
                <a:cubicBezTo>
                  <a:pt x="1629024" y="2808074"/>
                  <a:pt x="831617" y="3139128"/>
                  <a:pt x="0" y="3139128"/>
                </a:cubicBezTo>
                <a:lnTo>
                  <a:pt x="0" y="10134"/>
                </a:ln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4674" y="2953322"/>
            <a:ext cx="1393674" cy="1305522"/>
          </a:xfrm>
          <a:custGeom>
            <a:avLst/>
            <a:gdLst>
              <a:gd name="connsiteX0" fmla="*/ 3128978 w 3128994"/>
              <a:gd name="connsiteY0" fmla="*/ 0 h 3139128"/>
              <a:gd name="connsiteX1" fmla="*/ 2216113 w 3128994"/>
              <a:gd name="connsiteY1" fmla="*/ 2219081 h 3139128"/>
              <a:gd name="connsiteX2" fmla="*/ 0 w 3128994"/>
              <a:gd name="connsiteY2" fmla="*/ 3139128 h 3139128"/>
              <a:gd name="connsiteX3" fmla="*/ 0 w 3128994"/>
              <a:gd name="connsiteY3" fmla="*/ 10134 h 313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8994" h="3139128">
                <a:moveTo>
                  <a:pt x="3128978" y="0"/>
                </a:moveTo>
                <a:cubicBezTo>
                  <a:pt x="3131671" y="831612"/>
                  <a:pt x="2803202" y="1630088"/>
                  <a:pt x="2216113" y="2219081"/>
                </a:cubicBezTo>
                <a:cubicBezTo>
                  <a:pt x="1629024" y="2808074"/>
                  <a:pt x="831617" y="3139128"/>
                  <a:pt x="0" y="3139128"/>
                </a:cubicBezTo>
                <a:lnTo>
                  <a:pt x="0" y="1013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7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>
            <a:spLocks noGrp="1"/>
          </p:cNvSpPr>
          <p:nvPr>
            <p:ph type="ctrTitle"/>
          </p:nvPr>
        </p:nvSpPr>
        <p:spPr>
          <a:xfrm>
            <a:off x="718750" y="1024150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Economic importance</a:t>
            </a:r>
            <a:endParaRPr dirty="0"/>
          </a:p>
        </p:txBody>
      </p:sp>
      <p:sp>
        <p:nvSpPr>
          <p:cNvPr id="4" name="Google Shape;108;p16"/>
          <p:cNvSpPr txBox="1">
            <a:spLocks/>
          </p:cNvSpPr>
          <p:nvPr/>
        </p:nvSpPr>
        <p:spPr>
          <a:xfrm>
            <a:off x="1052125" y="1635850"/>
            <a:ext cx="7154100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Bellota Text Light"/>
              <a:buNone/>
              <a:defRPr sz="24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Bellota Text Light"/>
              <a:buNone/>
              <a:defRPr sz="3000" b="0" i="0" u="none" strike="noStrike" cap="none">
                <a:solidFill>
                  <a:schemeClr val="accent6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pPr>
              <a:buFont typeface="Bellota Text Light"/>
              <a:buChar char="⊳"/>
            </a:pPr>
            <a:r>
              <a:rPr lang="en-US" dirty="0" smtClean="0"/>
              <a:t>Commercial food</a:t>
            </a:r>
          </a:p>
          <a:p>
            <a:pPr>
              <a:buFont typeface="Bellota Text Light"/>
              <a:buChar char="⊳"/>
            </a:pPr>
            <a:r>
              <a:rPr lang="en-US" dirty="0" smtClean="0"/>
              <a:t>Food supplement  </a:t>
            </a:r>
          </a:p>
          <a:p>
            <a:pPr>
              <a:buFont typeface="Bellota Text Light"/>
              <a:buChar char="⊳"/>
            </a:pPr>
            <a:r>
              <a:rPr lang="en-US" dirty="0" smtClean="0"/>
              <a:t>Medicinal purposes</a:t>
            </a:r>
          </a:p>
        </p:txBody>
      </p:sp>
    </p:spTree>
    <p:extLst>
      <p:ext uri="{BB962C8B-B14F-4D97-AF65-F5344CB8AC3E}">
        <p14:creationId xmlns:p14="http://schemas.microsoft.com/office/powerpoint/2010/main" val="34927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2907200" y="1280575"/>
            <a:ext cx="3329700" cy="258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Thank you.</a:t>
            </a:r>
            <a:endParaRPr dirty="0"/>
          </a:p>
        </p:txBody>
      </p:sp>
      <p:sp>
        <p:nvSpPr>
          <p:cNvPr id="3" name="Freeform 2"/>
          <p:cNvSpPr/>
          <p:nvPr/>
        </p:nvSpPr>
        <p:spPr>
          <a:xfrm>
            <a:off x="4276725" y="485775"/>
            <a:ext cx="611424" cy="439761"/>
          </a:xfrm>
          <a:custGeom>
            <a:avLst/>
            <a:gdLst>
              <a:gd name="connsiteX0" fmla="*/ 590550 w 611424"/>
              <a:gd name="connsiteY0" fmla="*/ 428625 h 439761"/>
              <a:gd name="connsiteX1" fmla="*/ 581025 w 611424"/>
              <a:gd name="connsiteY1" fmla="*/ 361950 h 439761"/>
              <a:gd name="connsiteX2" fmla="*/ 571500 w 611424"/>
              <a:gd name="connsiteY2" fmla="*/ 276225 h 439761"/>
              <a:gd name="connsiteX3" fmla="*/ 552450 w 611424"/>
              <a:gd name="connsiteY3" fmla="*/ 219075 h 439761"/>
              <a:gd name="connsiteX4" fmla="*/ 542925 w 611424"/>
              <a:gd name="connsiteY4" fmla="*/ 142875 h 439761"/>
              <a:gd name="connsiteX5" fmla="*/ 533400 w 611424"/>
              <a:gd name="connsiteY5" fmla="*/ 114300 h 439761"/>
              <a:gd name="connsiteX6" fmla="*/ 504825 w 611424"/>
              <a:gd name="connsiteY6" fmla="*/ 104775 h 439761"/>
              <a:gd name="connsiteX7" fmla="*/ 419100 w 611424"/>
              <a:gd name="connsiteY7" fmla="*/ 57150 h 439761"/>
              <a:gd name="connsiteX8" fmla="*/ 333375 w 611424"/>
              <a:gd name="connsiteY8" fmla="*/ 47625 h 439761"/>
              <a:gd name="connsiteX9" fmla="*/ 257175 w 611424"/>
              <a:gd name="connsiteY9" fmla="*/ 28575 h 439761"/>
              <a:gd name="connsiteX10" fmla="*/ 228600 w 611424"/>
              <a:gd name="connsiteY10" fmla="*/ 19050 h 439761"/>
              <a:gd name="connsiteX11" fmla="*/ 152400 w 611424"/>
              <a:gd name="connsiteY11" fmla="*/ 9525 h 439761"/>
              <a:gd name="connsiteX12" fmla="*/ 123825 w 611424"/>
              <a:gd name="connsiteY12" fmla="*/ 0 h 439761"/>
              <a:gd name="connsiteX13" fmla="*/ 57150 w 611424"/>
              <a:gd name="connsiteY13" fmla="*/ 38100 h 439761"/>
              <a:gd name="connsiteX14" fmla="*/ 38100 w 611424"/>
              <a:gd name="connsiteY14" fmla="*/ 95250 h 439761"/>
              <a:gd name="connsiteX15" fmla="*/ 19050 w 611424"/>
              <a:gd name="connsiteY15" fmla="*/ 123825 h 439761"/>
              <a:gd name="connsiteX16" fmla="*/ 0 w 611424"/>
              <a:gd name="connsiteY16" fmla="*/ 180975 h 439761"/>
              <a:gd name="connsiteX17" fmla="*/ 9525 w 611424"/>
              <a:gd name="connsiteY17" fmla="*/ 304800 h 439761"/>
              <a:gd name="connsiteX18" fmla="*/ 76200 w 611424"/>
              <a:gd name="connsiteY18" fmla="*/ 381000 h 439761"/>
              <a:gd name="connsiteX19" fmla="*/ 161925 w 611424"/>
              <a:gd name="connsiteY19" fmla="*/ 409575 h 439761"/>
              <a:gd name="connsiteX20" fmla="*/ 238125 w 611424"/>
              <a:gd name="connsiteY20" fmla="*/ 428625 h 439761"/>
              <a:gd name="connsiteX21" fmla="*/ 276225 w 611424"/>
              <a:gd name="connsiteY21" fmla="*/ 438150 h 439761"/>
              <a:gd name="connsiteX22" fmla="*/ 590550 w 611424"/>
              <a:gd name="connsiteY22" fmla="*/ 428625 h 43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11424" h="439761">
                <a:moveTo>
                  <a:pt x="590550" y="428625"/>
                </a:moveTo>
                <a:cubicBezTo>
                  <a:pt x="641350" y="415925"/>
                  <a:pt x="583810" y="384227"/>
                  <a:pt x="581025" y="361950"/>
                </a:cubicBezTo>
                <a:cubicBezTo>
                  <a:pt x="577459" y="333421"/>
                  <a:pt x="577139" y="304418"/>
                  <a:pt x="571500" y="276225"/>
                </a:cubicBezTo>
                <a:cubicBezTo>
                  <a:pt x="567562" y="256534"/>
                  <a:pt x="552450" y="219075"/>
                  <a:pt x="552450" y="219075"/>
                </a:cubicBezTo>
                <a:cubicBezTo>
                  <a:pt x="549275" y="193675"/>
                  <a:pt x="547504" y="168060"/>
                  <a:pt x="542925" y="142875"/>
                </a:cubicBezTo>
                <a:cubicBezTo>
                  <a:pt x="541129" y="132997"/>
                  <a:pt x="540500" y="121400"/>
                  <a:pt x="533400" y="114300"/>
                </a:cubicBezTo>
                <a:cubicBezTo>
                  <a:pt x="526300" y="107200"/>
                  <a:pt x="513602" y="109651"/>
                  <a:pt x="504825" y="104775"/>
                </a:cubicBezTo>
                <a:cubicBezTo>
                  <a:pt x="469759" y="85294"/>
                  <a:pt x="456047" y="63308"/>
                  <a:pt x="419100" y="57150"/>
                </a:cubicBezTo>
                <a:cubicBezTo>
                  <a:pt x="390740" y="52423"/>
                  <a:pt x="361950" y="50800"/>
                  <a:pt x="333375" y="47625"/>
                </a:cubicBezTo>
                <a:cubicBezTo>
                  <a:pt x="307975" y="41275"/>
                  <a:pt x="282013" y="36854"/>
                  <a:pt x="257175" y="28575"/>
                </a:cubicBezTo>
                <a:cubicBezTo>
                  <a:pt x="247650" y="25400"/>
                  <a:pt x="238478" y="20846"/>
                  <a:pt x="228600" y="19050"/>
                </a:cubicBezTo>
                <a:cubicBezTo>
                  <a:pt x="203415" y="14471"/>
                  <a:pt x="177800" y="12700"/>
                  <a:pt x="152400" y="9525"/>
                </a:cubicBezTo>
                <a:cubicBezTo>
                  <a:pt x="142875" y="6350"/>
                  <a:pt x="133865" y="0"/>
                  <a:pt x="123825" y="0"/>
                </a:cubicBezTo>
                <a:cubicBezTo>
                  <a:pt x="85449" y="0"/>
                  <a:pt x="81819" y="13431"/>
                  <a:pt x="57150" y="38100"/>
                </a:cubicBezTo>
                <a:cubicBezTo>
                  <a:pt x="50800" y="57150"/>
                  <a:pt x="49239" y="78542"/>
                  <a:pt x="38100" y="95250"/>
                </a:cubicBezTo>
                <a:cubicBezTo>
                  <a:pt x="31750" y="104775"/>
                  <a:pt x="23699" y="113364"/>
                  <a:pt x="19050" y="123825"/>
                </a:cubicBezTo>
                <a:cubicBezTo>
                  <a:pt x="10895" y="142175"/>
                  <a:pt x="0" y="180975"/>
                  <a:pt x="0" y="180975"/>
                </a:cubicBezTo>
                <a:cubicBezTo>
                  <a:pt x="3175" y="222250"/>
                  <a:pt x="-1010" y="264766"/>
                  <a:pt x="9525" y="304800"/>
                </a:cubicBezTo>
                <a:cubicBezTo>
                  <a:pt x="17200" y="333964"/>
                  <a:pt x="46963" y="368006"/>
                  <a:pt x="76200" y="381000"/>
                </a:cubicBezTo>
                <a:lnTo>
                  <a:pt x="161925" y="409575"/>
                </a:lnTo>
                <a:cubicBezTo>
                  <a:pt x="212987" y="426596"/>
                  <a:pt x="169161" y="413300"/>
                  <a:pt x="238125" y="428625"/>
                </a:cubicBezTo>
                <a:cubicBezTo>
                  <a:pt x="250904" y="431465"/>
                  <a:pt x="263139" y="437796"/>
                  <a:pt x="276225" y="438150"/>
                </a:cubicBezTo>
                <a:cubicBezTo>
                  <a:pt x="380962" y="440981"/>
                  <a:pt x="539750" y="441325"/>
                  <a:pt x="590550" y="428625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94975" y="984265"/>
            <a:ext cx="71541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WHAT ARE EUDICOTS?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4974" y="1524825"/>
            <a:ext cx="6341007" cy="2697600"/>
          </a:xfrm>
        </p:spPr>
        <p:txBody>
          <a:bodyPr/>
          <a:lstStyle/>
          <a:p>
            <a:r>
              <a:rPr lang="en-US" dirty="0"/>
              <a:t>Are flowering plants that posses two cotyledons</a:t>
            </a:r>
          </a:p>
          <a:p>
            <a:pPr marL="558800" lvl="1" indent="0">
              <a:buNone/>
            </a:pPr>
            <a:r>
              <a:rPr lang="en-US" dirty="0"/>
              <a:t>	</a:t>
            </a:r>
            <a:r>
              <a:rPr lang="en-US" dirty="0" smtClean="0"/>
              <a:t>(cotyledon </a:t>
            </a:r>
            <a:r>
              <a:rPr lang="en-US" dirty="0"/>
              <a:t>– embryonic leaf of the </a:t>
            </a:r>
            <a:r>
              <a:rPr lang="en-US" dirty="0" smtClean="0"/>
              <a:t>plant)</a:t>
            </a:r>
          </a:p>
          <a:p>
            <a:r>
              <a:rPr lang="en-US" dirty="0" smtClean="0"/>
              <a:t>There are more or less 320 families</a:t>
            </a:r>
          </a:p>
          <a:p>
            <a:pPr marL="558800" lvl="1" indent="0">
              <a:buNone/>
            </a:pPr>
            <a:endParaRPr lang="en-US" dirty="0"/>
          </a:p>
          <a:p>
            <a:pPr marL="5588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ctrTitle" idx="4294967295"/>
          </p:nvPr>
        </p:nvSpPr>
        <p:spPr>
          <a:xfrm>
            <a:off x="1182010" y="1962809"/>
            <a:ext cx="5042143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P</a:t>
            </a:r>
            <a:r>
              <a:rPr lang="en" sz="6000" dirty="0" smtClean="0">
                <a:solidFill>
                  <a:schemeClr val="dk1"/>
                </a:solidFill>
              </a:rPr>
              <a:t>ittosporaceae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sldNum" idx="12"/>
          </p:nvPr>
        </p:nvSpPr>
        <p:spPr>
          <a:xfrm>
            <a:off x="4297650" y="4594800"/>
            <a:ext cx="5487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968250" y="3813331"/>
            <a:ext cx="72075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/>
                </a:solidFill>
              </a:rPr>
              <a:t>g</a:t>
            </a:r>
            <a:r>
              <a:rPr lang="en-US" sz="4400" dirty="0" smtClean="0">
                <a:solidFill>
                  <a:schemeClr val="accent3"/>
                </a:solidFill>
              </a:rPr>
              <a:t>eneral characteristics</a:t>
            </a:r>
            <a:endParaRPr sz="4400" dirty="0">
              <a:solidFill>
                <a:schemeClr val="accent3"/>
              </a:solidFill>
            </a:endParaRPr>
          </a:p>
        </p:txBody>
      </p:sp>
      <p:pic>
        <p:nvPicPr>
          <p:cNvPr id="5" name="Google Shape;100;p15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1" t="621" r="9072" b="-621"/>
          <a:stretch/>
        </p:blipFill>
        <p:spPr>
          <a:xfrm>
            <a:off x="3312003" y="1143000"/>
            <a:ext cx="2519994" cy="2327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t="2400"/>
          <a:stretch/>
        </p:blipFill>
        <p:spPr>
          <a:xfrm>
            <a:off x="2998300" y="805880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994975" y="2140176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1</a:t>
            </a:r>
            <a:r>
              <a:rPr lang="en" dirty="0" smtClean="0">
                <a:solidFill>
                  <a:schemeClr val="accent3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97C4C7"/>
                </a:solidFill>
              </a:rPr>
              <a:t>Habit</a:t>
            </a:r>
            <a:endParaRPr dirty="0">
              <a:solidFill>
                <a:srgbClr val="97C4C7"/>
              </a:solidFill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tree / shrub / vine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994975" y="2140176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2</a:t>
            </a:r>
            <a:r>
              <a:rPr lang="en" dirty="0" smtClean="0">
                <a:solidFill>
                  <a:schemeClr val="accent3"/>
                </a:solidFill>
              </a:rPr>
              <a:t>.</a:t>
            </a:r>
            <a:br>
              <a:rPr lang="en" dirty="0" smtClean="0">
                <a:solidFill>
                  <a:schemeClr val="accent3"/>
                </a:solidFill>
              </a:rPr>
            </a:br>
            <a:r>
              <a:rPr lang="en" dirty="0">
                <a:solidFill>
                  <a:schemeClr val="accent3"/>
                </a:solidFill>
              </a:rPr>
              <a:t>L</a:t>
            </a:r>
            <a:r>
              <a:rPr lang="en" dirty="0" smtClean="0">
                <a:solidFill>
                  <a:schemeClr val="accent3"/>
                </a:solidFill>
              </a:rPr>
              <a:t>eaves 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shiny, coriaceous, entire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01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ctrTitle"/>
          </p:nvPr>
        </p:nvSpPr>
        <p:spPr>
          <a:xfrm>
            <a:off x="994975" y="2140176"/>
            <a:ext cx="6241500" cy="61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3</a:t>
            </a:r>
            <a:r>
              <a:rPr lang="en" dirty="0" smtClean="0">
                <a:solidFill>
                  <a:schemeClr val="accent3"/>
                </a:solidFill>
              </a:rPr>
              <a:t>.</a:t>
            </a:r>
            <a:br>
              <a:rPr lang="en" dirty="0" smtClean="0">
                <a:solidFill>
                  <a:schemeClr val="accent3"/>
                </a:solidFill>
              </a:rPr>
            </a:br>
            <a:r>
              <a:rPr lang="en" dirty="0">
                <a:solidFill>
                  <a:schemeClr val="accent3"/>
                </a:solidFill>
              </a:rPr>
              <a:t>F</a:t>
            </a:r>
            <a:r>
              <a:rPr lang="en" dirty="0" smtClean="0">
                <a:solidFill>
                  <a:schemeClr val="accent3"/>
                </a:solidFill>
              </a:rPr>
              <a:t>lowers </a:t>
            </a:r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94975" y="2751876"/>
            <a:ext cx="6241500" cy="3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	bisexual, floral pattern, small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 idx="4294967295"/>
          </p:nvPr>
        </p:nvSpPr>
        <p:spPr>
          <a:xfrm>
            <a:off x="968250" y="3813331"/>
            <a:ext cx="7207500" cy="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chemeClr val="accent3"/>
                </a:solidFill>
              </a:rPr>
              <a:t>floral pattern</a:t>
            </a:r>
            <a:endParaRPr sz="4400" dirty="0">
              <a:solidFill>
                <a:schemeClr val="accent3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2" y="1143000"/>
            <a:ext cx="2519995" cy="2327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t="2400"/>
          <a:stretch/>
        </p:blipFill>
        <p:spPr>
          <a:xfrm>
            <a:off x="2998299" y="838607"/>
            <a:ext cx="3147399" cy="30074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1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en template">
  <a:themeElements>
    <a:clrScheme name="Custom 347">
      <a:dk1>
        <a:srgbClr val="2C3C3D"/>
      </a:dk1>
      <a:lt1>
        <a:srgbClr val="FFFFFF"/>
      </a:lt1>
      <a:dk2>
        <a:srgbClr val="718183"/>
      </a:dk2>
      <a:lt2>
        <a:srgbClr val="E3EBE9"/>
      </a:lt2>
      <a:accent1>
        <a:srgbClr val="EE6A8D"/>
      </a:accent1>
      <a:accent2>
        <a:srgbClr val="FAC3B7"/>
      </a:accent2>
      <a:accent3>
        <a:srgbClr val="97C4C7"/>
      </a:accent3>
      <a:accent4>
        <a:srgbClr val="B7C457"/>
      </a:accent4>
      <a:accent5>
        <a:srgbClr val="F6D586"/>
      </a:accent5>
      <a:accent6>
        <a:srgbClr val="93783F"/>
      </a:accent6>
      <a:hlink>
        <a:srgbClr val="06697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326</Words>
  <Application>Microsoft Office PowerPoint</Application>
  <PresentationFormat>On-screen Show (16:9)</PresentationFormat>
  <Paragraphs>108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Parisienne</vt:lpstr>
      <vt:lpstr>Bellota Text</vt:lpstr>
      <vt:lpstr>Vidaloka</vt:lpstr>
      <vt:lpstr>Bellota Text Light</vt:lpstr>
      <vt:lpstr>Helen template</vt:lpstr>
      <vt:lpstr>EUDICOTS</vt:lpstr>
      <vt:lpstr>WHAT ARE EUDICOTS?</vt:lpstr>
      <vt:lpstr>WHAT ARE EUDICOTS?</vt:lpstr>
      <vt:lpstr>Pittosporaceae</vt:lpstr>
      <vt:lpstr>general characteristics</vt:lpstr>
      <vt:lpstr>1. Habit</vt:lpstr>
      <vt:lpstr>2. Leaves </vt:lpstr>
      <vt:lpstr>3. Flowers </vt:lpstr>
      <vt:lpstr>floral pattern</vt:lpstr>
      <vt:lpstr>PowerPoint Presentation</vt:lpstr>
      <vt:lpstr>genera</vt:lpstr>
      <vt:lpstr>Pittosporaceae </vt:lpstr>
      <vt:lpstr>Pittosporaceae </vt:lpstr>
      <vt:lpstr>Economic importance</vt:lpstr>
      <vt:lpstr>Vitaceae </vt:lpstr>
      <vt:lpstr>general characteristics</vt:lpstr>
      <vt:lpstr>1. Habit</vt:lpstr>
      <vt:lpstr>2. Leaves </vt:lpstr>
      <vt:lpstr>3. Flowers </vt:lpstr>
      <vt:lpstr>floral pattern</vt:lpstr>
      <vt:lpstr>PowerPoint Presentation</vt:lpstr>
      <vt:lpstr>genera</vt:lpstr>
      <vt:lpstr>Vitaceae </vt:lpstr>
      <vt:lpstr>Vitaceae </vt:lpstr>
      <vt:lpstr>Economic importance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EUDICOTS</dc:title>
  <dc:creator>ASUS</dc:creator>
  <cp:lastModifiedBy>ASUS</cp:lastModifiedBy>
  <cp:revision>35</cp:revision>
  <dcterms:modified xsi:type="dcterms:W3CDTF">2021-03-29T15:42:42Z</dcterms:modified>
</cp:coreProperties>
</file>